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302" r:id="rId3"/>
    <p:sldId id="303" r:id="rId4"/>
    <p:sldId id="285" r:id="rId5"/>
    <p:sldId id="292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4" r:id="rId14"/>
    <p:sldId id="295" r:id="rId15"/>
    <p:sldId id="298" r:id="rId16"/>
    <p:sldId id="296" r:id="rId17"/>
    <p:sldId id="297" r:id="rId18"/>
    <p:sldId id="299" r:id="rId19"/>
    <p:sldId id="300" r:id="rId20"/>
    <p:sldId id="301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12" y="-1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-25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2015-10-20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2015-10-20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573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psf\Host\Users\cd\Desktop\Startbild_4zu3-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pic>
        <p:nvPicPr>
          <p:cNvPr id="17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5857200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86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716016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16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3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&gt; Vortrag &gt; Autor  •  Dokumentname &gt;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85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5999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8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5999"/>
            <a:ext cx="7128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pic>
        <p:nvPicPr>
          <p:cNvPr id="11" name="Grafik 10" descr="dlr_signe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6143625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6" r:id="rId4"/>
    <p:sldLayoutId id="2147483664" r:id="rId5"/>
    <p:sldLayoutId id="2147483661" r:id="rId6"/>
    <p:sldLayoutId id="2147483662" r:id="rId7"/>
    <p:sldLayoutId id="2147483663" r:id="rId8"/>
    <p:sldLayoutId id="214748366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de-DE" b="0" dirty="0" smtClean="0"/>
              <a:t>Propulsion 2020 „Stufenantriebe“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TP 1500 CFD: API und Airbus </a:t>
            </a:r>
            <a:r>
              <a:rPr lang="de-DE" dirty="0" err="1" smtClean="0"/>
              <a:t>Calorimetric</a:t>
            </a:r>
            <a:r>
              <a:rPr lang="de-DE" dirty="0" smtClean="0"/>
              <a:t> </a:t>
            </a:r>
            <a:r>
              <a:rPr lang="de-DE" dirty="0" err="1" smtClean="0"/>
              <a:t>Chamber</a:t>
            </a:r>
            <a:r>
              <a:rPr lang="de-DE" dirty="0" smtClean="0"/>
              <a:t>  	mit DLR-TAU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3573016"/>
            <a:ext cx="7995624" cy="1152000"/>
          </a:xfrm>
        </p:spPr>
        <p:txBody>
          <a:bodyPr/>
          <a:lstStyle/>
          <a:p>
            <a:r>
              <a:rPr lang="de-DE" sz="1800" dirty="0" smtClean="0"/>
              <a:t>Sebastian Karl, Jean-Pierre </a:t>
            </a:r>
            <a:r>
              <a:rPr lang="de-DE" sz="1800" dirty="0" err="1" smtClean="0"/>
              <a:t>Hickey</a:t>
            </a:r>
            <a:r>
              <a:rPr lang="de-DE" sz="1800" dirty="0" smtClean="0"/>
              <a:t>, Volker Hannemann und Klaus Hannemann</a:t>
            </a:r>
          </a:p>
          <a:p>
            <a:r>
              <a:rPr lang="de-DE" sz="1800" dirty="0"/>
              <a:t>Fortschrittstreffen </a:t>
            </a:r>
            <a:r>
              <a:rPr lang="de-DE" sz="1800" dirty="0" smtClean="0"/>
              <a:t>7</a:t>
            </a:r>
            <a:endParaRPr lang="de-DE" sz="1800" dirty="0"/>
          </a:p>
          <a:p>
            <a:r>
              <a:rPr lang="de-DE" sz="1800" dirty="0" err="1" smtClean="0"/>
              <a:t>Lampoldshausen</a:t>
            </a:r>
            <a:r>
              <a:rPr lang="de-DE" sz="1800" dirty="0" smtClean="0"/>
              <a:t>, 21.10.2015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73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Brennkammerdruck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032" y="1628800"/>
            <a:ext cx="5199388" cy="4567663"/>
          </a:xfrm>
          <a:prstGeom prst="rect">
            <a:avLst/>
          </a:prstGeom>
        </p:spPr>
      </p:pic>
      <p:sp>
        <p:nvSpPr>
          <p:cNvPr id="8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23528" y="2204864"/>
            <a:ext cx="3276471" cy="3735136"/>
          </a:xfrm>
        </p:spPr>
        <p:txBody>
          <a:bodyPr/>
          <a:lstStyle/>
          <a:p>
            <a:r>
              <a:rPr lang="de-DE" dirty="0" smtClean="0"/>
              <a:t>Abfall des Brennkammerdrucks von 104bar auf 98bar am Ende des zylindrischen Teils</a:t>
            </a:r>
          </a:p>
          <a:p>
            <a:endParaRPr lang="de-DE" dirty="0"/>
          </a:p>
          <a:p>
            <a:r>
              <a:rPr lang="de-DE" dirty="0" smtClean="0"/>
              <a:t>Starker Gradient am Ende der O</a:t>
            </a:r>
            <a:r>
              <a:rPr lang="de-DE" baseline="-25000" dirty="0" smtClean="0"/>
              <a:t>2</a:t>
            </a:r>
            <a:r>
              <a:rPr lang="de-DE" dirty="0" smtClean="0"/>
              <a:t>-Kerne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88258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73" y="332655"/>
            <a:ext cx="3207373" cy="3151779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91617" y="1988840"/>
            <a:ext cx="5310136" cy="3960440"/>
          </a:xfrm>
        </p:spPr>
        <p:txBody>
          <a:bodyPr/>
          <a:lstStyle/>
          <a:p>
            <a:pPr marL="0" indent="0">
              <a:buNone/>
            </a:pPr>
            <a:r>
              <a:rPr lang="de-DE" b="1" i="1" dirty="0" smtClean="0"/>
              <a:t>Lastpunkt:</a:t>
            </a:r>
          </a:p>
          <a:p>
            <a:pPr lvl="1"/>
            <a:r>
              <a:rPr lang="de-DE" dirty="0" smtClean="0"/>
              <a:t>H</a:t>
            </a:r>
            <a:r>
              <a:rPr lang="de-DE" baseline="-25000" dirty="0" smtClean="0"/>
              <a:t>2</a:t>
            </a:r>
            <a:r>
              <a:rPr lang="de-DE" dirty="0" smtClean="0"/>
              <a:t>: 1,265 kg/s / 106.4 K</a:t>
            </a:r>
          </a:p>
          <a:p>
            <a:pPr lvl="1"/>
            <a:r>
              <a:rPr lang="de-DE" dirty="0" smtClean="0"/>
              <a:t>O</a:t>
            </a:r>
            <a:r>
              <a:rPr lang="de-DE" baseline="-25000" dirty="0" smtClean="0"/>
              <a:t>2</a:t>
            </a:r>
            <a:r>
              <a:rPr lang="de-DE" dirty="0" smtClean="0"/>
              <a:t>: 7,545 kg/s / 101.3 K</a:t>
            </a:r>
            <a:endParaRPr lang="de-DE" dirty="0"/>
          </a:p>
          <a:p>
            <a:pPr marL="0" indent="0">
              <a:buNone/>
            </a:pPr>
            <a:r>
              <a:rPr lang="de-DE" b="1" i="1" dirty="0" smtClean="0"/>
              <a:t>Netz:</a:t>
            </a:r>
          </a:p>
          <a:p>
            <a:pPr lvl="1"/>
            <a:r>
              <a:rPr lang="de-DE" dirty="0" smtClean="0"/>
              <a:t>30-grad-Segment (4 aufgelöste Injektoren)</a:t>
            </a:r>
          </a:p>
          <a:p>
            <a:pPr lvl="1"/>
            <a:r>
              <a:rPr lang="de-DE" dirty="0" smtClean="0"/>
              <a:t>1.5 Millionen Punkte / Volumen</a:t>
            </a:r>
          </a:p>
          <a:p>
            <a:pPr marL="0" indent="0">
              <a:buNone/>
            </a:pPr>
            <a:r>
              <a:rPr lang="de-DE" b="1" i="1" dirty="0" smtClean="0"/>
              <a:t>Randbedingungen:</a:t>
            </a:r>
          </a:p>
          <a:p>
            <a:pPr lvl="1"/>
            <a:r>
              <a:rPr lang="de-DE" dirty="0" smtClean="0"/>
              <a:t>Vorgabe Massestrom und Einspritztemperatur</a:t>
            </a:r>
          </a:p>
          <a:p>
            <a:pPr lvl="1"/>
            <a:r>
              <a:rPr lang="de-DE" dirty="0" smtClean="0"/>
              <a:t>Wärmeflussrandbedingung an BK-Wand</a:t>
            </a:r>
          </a:p>
          <a:p>
            <a:pPr marL="0" indent="0">
              <a:buNone/>
            </a:pPr>
            <a:r>
              <a:rPr lang="de-DE" b="1" i="1" dirty="0" smtClean="0"/>
              <a:t>Modellierung:</a:t>
            </a:r>
          </a:p>
          <a:p>
            <a:pPr lvl="1"/>
            <a:r>
              <a:rPr lang="de-DE" dirty="0" smtClean="0"/>
              <a:t>Detaillierte Chemie, 17-Schritt-Mechanismus</a:t>
            </a:r>
          </a:p>
          <a:p>
            <a:pPr lvl="1"/>
            <a:r>
              <a:rPr lang="de-DE" dirty="0" err="1" smtClean="0"/>
              <a:t>Spalart-Allmaras</a:t>
            </a:r>
            <a:r>
              <a:rPr lang="de-DE" dirty="0" smtClean="0"/>
              <a:t> Turbulenzmodell</a:t>
            </a:r>
          </a:p>
          <a:p>
            <a:pPr lvl="1"/>
            <a:r>
              <a:rPr lang="de-DE" dirty="0" smtClean="0"/>
              <a:t>Realgas-Bibliothek für O</a:t>
            </a:r>
            <a:r>
              <a:rPr lang="de-DE" baseline="-25000" dirty="0" smtClean="0"/>
              <a:t>2</a:t>
            </a:r>
            <a:r>
              <a:rPr lang="de-DE" dirty="0" smtClean="0"/>
              <a:t> (MBWR)</a:t>
            </a:r>
          </a:p>
          <a:p>
            <a:pPr lvl="1"/>
            <a:r>
              <a:rPr lang="de-DE" dirty="0"/>
              <a:t>K = </a:t>
            </a:r>
            <a:r>
              <a:rPr lang="de-DE" dirty="0" smtClean="0"/>
              <a:t>140000 W/m²/K (RB)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Calo</a:t>
            </a:r>
            <a:r>
              <a:rPr lang="de-DE" dirty="0"/>
              <a:t>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Konfiguration und Randbedingungen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86" y="3484434"/>
            <a:ext cx="2784546" cy="273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63326" y="194155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30 grad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6158039" y="3931193"/>
            <a:ext cx="7053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Einlauf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46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Calo</a:t>
            </a:r>
            <a:r>
              <a:rPr lang="de-DE" dirty="0" smtClean="0"/>
              <a:t>-Kammer</a:t>
            </a:r>
            <a:br>
              <a:rPr lang="de-DE" dirty="0" smtClean="0"/>
            </a:br>
            <a:r>
              <a:rPr lang="de-DE" dirty="0" smtClean="0"/>
              <a:t>Auflösung am </a:t>
            </a:r>
            <a:r>
              <a:rPr lang="de-DE" dirty="0" err="1" smtClean="0"/>
              <a:t>LOx</a:t>
            </a:r>
            <a:r>
              <a:rPr lang="de-DE" dirty="0" smtClean="0"/>
              <a:t>-Post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963782"/>
            <a:ext cx="5128900" cy="5040000"/>
          </a:xfrm>
          <a:prstGeom prst="rect">
            <a:avLst/>
          </a:prstGeom>
        </p:spPr>
      </p:pic>
      <p:sp>
        <p:nvSpPr>
          <p:cNvPr id="8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67544" y="2132856"/>
            <a:ext cx="3276471" cy="3735136"/>
          </a:xfrm>
        </p:spPr>
        <p:txBody>
          <a:bodyPr/>
          <a:lstStyle/>
          <a:p>
            <a:r>
              <a:rPr lang="de-DE" dirty="0" smtClean="0"/>
              <a:t>Euler Einlauf mit viskoser Stirnfläche des </a:t>
            </a:r>
            <a:r>
              <a:rPr lang="de-DE" smtClean="0"/>
              <a:t>LOx</a:t>
            </a:r>
            <a:r>
              <a:rPr lang="de-DE" dirty="0" smtClean="0"/>
              <a:t>-Post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Verankerte Flamme am </a:t>
            </a:r>
            <a:r>
              <a:rPr lang="de-DE" dirty="0" err="1" smtClean="0"/>
              <a:t>LOx</a:t>
            </a:r>
            <a:r>
              <a:rPr lang="de-DE" dirty="0" smtClean="0"/>
              <a:t>-Post</a:t>
            </a:r>
          </a:p>
          <a:p>
            <a:endParaRPr lang="de-DE" dirty="0"/>
          </a:p>
          <a:p>
            <a:r>
              <a:rPr lang="de-DE" dirty="0" smtClean="0"/>
              <a:t>Strukturiertes Netz in der Scherschicht</a:t>
            </a:r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5720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Calo</a:t>
            </a:r>
            <a:r>
              <a:rPr lang="de-DE" dirty="0"/>
              <a:t>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Temperatur- und OH-Feld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51520" y="1844824"/>
            <a:ext cx="2862336" cy="3735136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Verankerte Flamme am </a:t>
            </a:r>
            <a:r>
              <a:rPr lang="de-DE" dirty="0" err="1" smtClean="0"/>
              <a:t>Lox</a:t>
            </a:r>
            <a:r>
              <a:rPr lang="de-DE" dirty="0" smtClean="0"/>
              <a:t>-Post </a:t>
            </a:r>
          </a:p>
          <a:p>
            <a:endParaRPr lang="de-DE" dirty="0"/>
          </a:p>
          <a:p>
            <a:r>
              <a:rPr lang="de-DE" dirty="0" smtClean="0"/>
              <a:t>Flammenlängen zwischen 40 und 50 mm</a:t>
            </a:r>
          </a:p>
          <a:p>
            <a:endParaRPr lang="de-DE" dirty="0"/>
          </a:p>
          <a:p>
            <a:r>
              <a:rPr lang="de-DE" dirty="0" smtClean="0"/>
              <a:t>Äußere Flammen etwas länger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79" b="8133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556792"/>
            <a:ext cx="6015160" cy="5910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9" b="8997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80" y="-891480"/>
            <a:ext cx="5944923" cy="58418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63652">
            <a:off x="5747337" y="484530"/>
            <a:ext cx="11670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Temperatur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0663652">
            <a:off x="7662444" y="5309065"/>
            <a:ext cx="3462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OH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1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Calo</a:t>
            </a:r>
            <a:r>
              <a:rPr lang="de-DE" dirty="0"/>
              <a:t>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Brennkammerdruck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40768"/>
            <a:ext cx="6336704" cy="475252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51520" y="2373292"/>
            <a:ext cx="3276471" cy="3735136"/>
          </a:xfrm>
        </p:spPr>
        <p:txBody>
          <a:bodyPr/>
          <a:lstStyle/>
          <a:p>
            <a:r>
              <a:rPr lang="de-DE" dirty="0" smtClean="0"/>
              <a:t>Abfall des Brennkammerdrucks von 105bar auf 99bar am Ende des zylindrischen Teils</a:t>
            </a:r>
          </a:p>
          <a:p>
            <a:endParaRPr lang="de-DE" dirty="0"/>
          </a:p>
          <a:p>
            <a:r>
              <a:rPr lang="de-DE" dirty="0" smtClean="0"/>
              <a:t>Druckverlust im </a:t>
            </a:r>
            <a:r>
              <a:rPr lang="de-DE" dirty="0"/>
              <a:t>BK entspricht </a:t>
            </a:r>
            <a:r>
              <a:rPr lang="de-DE" dirty="0" smtClean="0"/>
              <a:t>ca. 6 </a:t>
            </a:r>
            <a:r>
              <a:rPr lang="de-DE" dirty="0"/>
              <a:t>bar </a:t>
            </a:r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2204864"/>
            <a:ext cx="15841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P=105 bar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6296" y="2996952"/>
            <a:ext cx="15841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P=99 bar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003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Calo</a:t>
            </a:r>
            <a:r>
              <a:rPr lang="de-DE" dirty="0"/>
              <a:t>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Flammstruktur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48250"/>
            <a:ext cx="5868144" cy="5766429"/>
          </a:xfrm>
          <a:prstGeom prst="rect">
            <a:avLst/>
          </a:prstGeom>
        </p:spPr>
      </p:pic>
      <p:sp>
        <p:nvSpPr>
          <p:cNvPr id="9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23528" y="2204864"/>
            <a:ext cx="3276471" cy="3735136"/>
          </a:xfrm>
        </p:spPr>
        <p:txBody>
          <a:bodyPr/>
          <a:lstStyle/>
          <a:p>
            <a:r>
              <a:rPr lang="de-DE" dirty="0" smtClean="0"/>
              <a:t>Starke radiale Schwankungen der Wandtemperatur als Fußabdruck der Flammstruktur</a:t>
            </a:r>
          </a:p>
          <a:p>
            <a:endParaRPr lang="de-DE" dirty="0"/>
          </a:p>
          <a:p>
            <a:r>
              <a:rPr lang="de-DE" dirty="0" smtClean="0"/>
              <a:t>Schwach ausgeprägtes Maximum der Wandtemperatur bei x=50mm, am Anlegepunkt der Reaktionszonen der äußeren </a:t>
            </a:r>
            <a:r>
              <a:rPr lang="de-DE" dirty="0" err="1" smtClean="0"/>
              <a:t>Injektorreihe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053371" y="980728"/>
            <a:ext cx="20162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OH </a:t>
            </a:r>
            <a:r>
              <a:rPr lang="de-DE" dirty="0" err="1" smtClean="0">
                <a:latin typeface="Arial" pitchFamily="34" charset="0"/>
                <a:cs typeface="Arial" pitchFamily="34" charset="0"/>
              </a:rPr>
              <a:t>iso-contour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</a:rPr>
              <a:t>Farbige Temperatur 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617885">
            <a:off x="7090574" y="4133922"/>
            <a:ext cx="20162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Wandtemperatur Verteilung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6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5345">
            <a:off x="4572000" y="1196752"/>
            <a:ext cx="4792992" cy="47099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7544" y="620688"/>
            <a:ext cx="8172000" cy="738187"/>
          </a:xfrm>
        </p:spPr>
        <p:txBody>
          <a:bodyPr/>
          <a:lstStyle/>
          <a:p>
            <a:r>
              <a:rPr lang="de-DE" dirty="0" err="1"/>
              <a:t>Calo</a:t>
            </a:r>
            <a:r>
              <a:rPr lang="de-DE" dirty="0"/>
              <a:t>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Wandwärmeübergang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" y="2732138"/>
            <a:ext cx="4800534" cy="3600400"/>
          </a:xfrm>
          <a:prstGeom prst="rect">
            <a:avLst/>
          </a:prstGeom>
        </p:spPr>
      </p:pic>
      <p:sp>
        <p:nvSpPr>
          <p:cNvPr id="11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67873" y="1556792"/>
            <a:ext cx="4824207" cy="1008112"/>
          </a:xfrm>
        </p:spPr>
        <p:txBody>
          <a:bodyPr/>
          <a:lstStyle/>
          <a:p>
            <a:r>
              <a:rPr lang="de-DE" dirty="0" err="1"/>
              <a:t>Rezirkulationsgebiet</a:t>
            </a:r>
            <a:r>
              <a:rPr lang="de-DE" dirty="0"/>
              <a:t> erhöht die Temperatur in </a:t>
            </a:r>
            <a:r>
              <a:rPr lang="de-DE" dirty="0" err="1"/>
              <a:t>Injektornähe</a:t>
            </a:r>
            <a:r>
              <a:rPr lang="de-DE" dirty="0"/>
              <a:t>. Wandwärmeübergang gut abgebildet, anfänglich höher als gemessener Verlauf.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394062" y="5024209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min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77" y="3933056"/>
            <a:ext cx="4360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err="1" smtClean="0">
                <a:latin typeface="Arial" pitchFamily="34" charset="0"/>
                <a:cs typeface="Arial" pitchFamily="34" charset="0"/>
              </a:rPr>
              <a:t>max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9747" y="4393838"/>
            <a:ext cx="5536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mittel</a:t>
            </a:r>
            <a:endParaRPr lang="en-US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8534679">
            <a:off x="6500870" y="4065790"/>
            <a:ext cx="20162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Wandtemperatur Verteilung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41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Calo</a:t>
            </a:r>
            <a:r>
              <a:rPr lang="de-DE" dirty="0"/>
              <a:t>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Einfluss Wandrandbedingung?</a:t>
            </a:r>
            <a:endParaRPr lang="en-US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539881" y="1196752"/>
            <a:ext cx="5184247" cy="100811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Wärmestrom-RB und isotherme Wand mit vorgegebener Temperaturverteilung liefern identische Mittelwerte.</a:t>
            </a:r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9560"/>
            <a:ext cx="4818938" cy="36142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0" y="2492896"/>
            <a:ext cx="4818938" cy="3614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16632"/>
            <a:ext cx="3545270" cy="26589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27784" y="2996952"/>
            <a:ext cx="720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 smtClean="0">
                <a:latin typeface="Arial" pitchFamily="34" charset="0"/>
                <a:cs typeface="Arial" pitchFamily="34" charset="0"/>
              </a:rPr>
              <a:t>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48735" y="2996952"/>
            <a:ext cx="720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Q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5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Calo</a:t>
            </a:r>
            <a:r>
              <a:rPr lang="de-DE" dirty="0"/>
              <a:t>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Ideal-/Real-fluid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59177" y="1841623"/>
            <a:ext cx="5673559" cy="27996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0152" y="127664"/>
            <a:ext cx="5001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Ideal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6256" y="154341"/>
            <a:ext cx="4744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Real</a:t>
            </a:r>
            <a:endParaRPr lang="en-US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4328" y="145395"/>
            <a:ext cx="12311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Unterschied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78851"/>
            <a:ext cx="5544616" cy="4158461"/>
          </a:xfrm>
          <a:prstGeom prst="rect">
            <a:avLst/>
          </a:prstGeom>
        </p:spPr>
      </p:pic>
      <p:sp>
        <p:nvSpPr>
          <p:cNvPr id="18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539881" y="1196752"/>
            <a:ext cx="5184247" cy="100811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Idealgas- und Realgas</a:t>
            </a:r>
            <a:r>
              <a:rPr lang="de-DE" dirty="0"/>
              <a:t>-</a:t>
            </a:r>
            <a:r>
              <a:rPr lang="de-DE" dirty="0" smtClean="0"/>
              <a:t>Rechnungen liefern (fast) identische Wandtemperaturverteilung.</a:t>
            </a:r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85312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84" y="1479614"/>
            <a:ext cx="2310394" cy="44817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22232" y="1628800"/>
            <a:ext cx="1478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Real</a:t>
            </a:r>
            <a:endParaRPr lang="en-US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0535" y="5674264"/>
            <a:ext cx="1478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Ideal</a:t>
            </a:r>
            <a:endParaRPr lang="en-US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0" y="2971800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Slide Number Placeholder 3"/>
          <p:cNvSpPr txBox="1">
            <a:spLocks/>
          </p:cNvSpPr>
          <p:nvPr/>
        </p:nvSpPr>
        <p:spPr bwMode="auto">
          <a:xfrm>
            <a:off x="486000" y="125998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DLR.de  •  Folie </a:t>
            </a:r>
            <a:fld id="{18C7CB6D-895A-4F21-B0E7-2185F6FE553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5" name="Title 4"/>
          <p:cNvSpPr txBox="1">
            <a:spLocks/>
          </p:cNvSpPr>
          <p:nvPr/>
        </p:nvSpPr>
        <p:spPr bwMode="auto">
          <a:xfrm>
            <a:off x="486000" y="647999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DE" dirty="0" err="1"/>
              <a:t>Calo</a:t>
            </a:r>
            <a:r>
              <a:rPr lang="de-DE" dirty="0"/>
              <a:t>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Ideal-/Real-fluid dichter Kern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84" y="1479613"/>
            <a:ext cx="2310394" cy="44817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22232" y="1628799"/>
            <a:ext cx="1478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Real</a:t>
            </a:r>
            <a:endParaRPr lang="en-US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10535" y="5674263"/>
            <a:ext cx="1478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Ideal</a:t>
            </a:r>
            <a:endParaRPr lang="en-US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14800" y="2971799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5481810" cy="411135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14800" y="2971800"/>
            <a:ext cx="914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5439" y="4365104"/>
            <a:ext cx="10066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T=101.3K</a:t>
            </a:r>
            <a:endParaRPr lang="en-US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13563" y="5157192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T=37 K</a:t>
            </a:r>
            <a:endParaRPr lang="en-US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539881" y="1196752"/>
            <a:ext cx="5184247" cy="100811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Richtiger Massenstrom und Druck. Temperatur angepasst um die richtige Dichte zu bekommen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9849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539552" y="1484784"/>
            <a:ext cx="8424936" cy="3960440"/>
          </a:xfrm>
        </p:spPr>
        <p:txBody>
          <a:bodyPr/>
          <a:lstStyle/>
          <a:p>
            <a:r>
              <a:rPr lang="de-DE" dirty="0" smtClean="0"/>
              <a:t>Arbeiten seit 6. Fortschrittstreffen</a:t>
            </a:r>
          </a:p>
          <a:p>
            <a:pPr marL="0" indent="0">
              <a:buNone/>
            </a:pPr>
            <a:r>
              <a:rPr lang="de-DE" dirty="0" smtClean="0"/>
              <a:t>	- Gemeinsamer Airbus D&amp;S / DLR Beitrag zur 6. EUCASS  Konferenz 		   (</a:t>
            </a:r>
            <a:r>
              <a:rPr lang="de-DE" dirty="0" err="1" smtClean="0"/>
              <a:t>Riedmann</a:t>
            </a:r>
            <a:r>
              <a:rPr lang="de-DE" dirty="0" smtClean="0"/>
              <a:t>, </a:t>
            </a:r>
            <a:r>
              <a:rPr lang="de-DE" dirty="0" err="1" smtClean="0"/>
              <a:t>Banuti,Ivancic</a:t>
            </a:r>
            <a:r>
              <a:rPr lang="de-DE" dirty="0" smtClean="0"/>
              <a:t>, Hannemann, Modeling </a:t>
            </a:r>
            <a:r>
              <a:rPr lang="de-DE" dirty="0" err="1" smtClean="0"/>
              <a:t>of</a:t>
            </a:r>
            <a:r>
              <a:rPr lang="de-DE" dirty="0" smtClean="0"/>
              <a:t> H2/O2 Single-	  	   Element Rocket </a:t>
            </a:r>
            <a:r>
              <a:rPr lang="de-DE" dirty="0" err="1" smtClean="0"/>
              <a:t>Thrust</a:t>
            </a:r>
            <a:r>
              <a:rPr lang="de-DE" dirty="0" smtClean="0"/>
              <a:t> </a:t>
            </a:r>
            <a:r>
              <a:rPr lang="de-DE" dirty="0" err="1" smtClean="0"/>
              <a:t>Chamber</a:t>
            </a:r>
            <a:r>
              <a:rPr lang="de-DE" dirty="0" smtClean="0"/>
              <a:t> </a:t>
            </a:r>
            <a:r>
              <a:rPr lang="de-DE" dirty="0" err="1" smtClean="0"/>
              <a:t>Combustion</a:t>
            </a:r>
            <a:r>
              <a:rPr lang="de-DE" dirty="0" smtClean="0"/>
              <a:t> at Sub-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Supercritical</a:t>
            </a:r>
            <a:r>
              <a:rPr lang="de-DE" dirty="0" smtClean="0"/>
              <a:t> 	   Pressures </a:t>
            </a:r>
            <a:r>
              <a:rPr lang="de-DE" dirty="0" err="1" smtClean="0"/>
              <a:t>with</a:t>
            </a:r>
            <a:r>
              <a:rPr lang="de-DE" dirty="0" smtClean="0"/>
              <a:t> Different CFD Tools) – Vorgeschlagen zur 	  	  	   Veröffentlichung im EUCASS Band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- CFD von 19 Injektor CALO-Kammer und API-Kammer</a:t>
            </a:r>
          </a:p>
          <a:p>
            <a:pPr marL="0" lvl="0" indent="0">
              <a:buNone/>
            </a:pPr>
            <a:endParaRPr lang="de-DE" dirty="0">
              <a:solidFill>
                <a:prstClr val="black"/>
              </a:solidFill>
            </a:endParaRPr>
          </a:p>
          <a:p>
            <a:pPr lvl="0"/>
            <a:r>
              <a:rPr lang="de-DE" dirty="0" smtClean="0">
                <a:solidFill>
                  <a:prstClr val="black"/>
                </a:solidFill>
              </a:rPr>
              <a:t>Info über Personalangelegenheiten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Fortschrittsbericht</a:t>
            </a:r>
          </a:p>
          <a:p>
            <a:pPr lvl="2">
              <a:buFontTx/>
              <a:buChar char="-"/>
            </a:pPr>
            <a:r>
              <a:rPr lang="de-DE" dirty="0" smtClean="0"/>
              <a:t>Ergebnisse bezüglich API-Kammer</a:t>
            </a:r>
          </a:p>
          <a:p>
            <a:pPr lvl="2">
              <a:buFontTx/>
              <a:buChar char="-"/>
            </a:pPr>
            <a:r>
              <a:rPr lang="de-DE" dirty="0" smtClean="0"/>
              <a:t>Ergebnisse bezüglich CALO-Kammer</a:t>
            </a:r>
          </a:p>
          <a:p>
            <a:pPr marL="896400" lvl="2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082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291617" y="1988840"/>
            <a:ext cx="5310136" cy="3960440"/>
          </a:xfrm>
        </p:spPr>
        <p:txBody>
          <a:bodyPr/>
          <a:lstStyle/>
          <a:p>
            <a:pPr marL="0" indent="0">
              <a:buNone/>
            </a:pPr>
            <a:r>
              <a:rPr lang="de-DE" b="1" i="1" dirty="0" smtClean="0"/>
              <a:t>Lastpunkt:</a:t>
            </a:r>
          </a:p>
          <a:p>
            <a:pPr lvl="1"/>
            <a:r>
              <a:rPr lang="de-DE" dirty="0" smtClean="0"/>
              <a:t>H</a:t>
            </a:r>
            <a:r>
              <a:rPr lang="de-DE" baseline="-25000" dirty="0" smtClean="0"/>
              <a:t>2</a:t>
            </a:r>
            <a:r>
              <a:rPr lang="de-DE" dirty="0" smtClean="0"/>
              <a:t>: 1,25 kg/s / 91.1 K</a:t>
            </a:r>
          </a:p>
          <a:p>
            <a:pPr lvl="1"/>
            <a:r>
              <a:rPr lang="de-DE" dirty="0" smtClean="0"/>
              <a:t>O</a:t>
            </a:r>
            <a:r>
              <a:rPr lang="de-DE" baseline="-25000" dirty="0" smtClean="0"/>
              <a:t>2</a:t>
            </a:r>
            <a:r>
              <a:rPr lang="de-DE" dirty="0" smtClean="0"/>
              <a:t>: 7,48 kg/s / 107 K (statt 116K)</a:t>
            </a:r>
            <a:endParaRPr lang="de-DE" dirty="0"/>
          </a:p>
          <a:p>
            <a:pPr marL="0" indent="0">
              <a:buNone/>
            </a:pPr>
            <a:r>
              <a:rPr lang="de-DE" b="1" i="1" dirty="0" smtClean="0"/>
              <a:t>Netz:</a:t>
            </a:r>
          </a:p>
          <a:p>
            <a:pPr lvl="1"/>
            <a:r>
              <a:rPr lang="de-DE" dirty="0" smtClean="0"/>
              <a:t>30-grad-Segment (19 aufgelöste Injektoren)</a:t>
            </a:r>
          </a:p>
          <a:p>
            <a:pPr lvl="1"/>
            <a:r>
              <a:rPr lang="de-DE" dirty="0" smtClean="0"/>
              <a:t>5 Millionen Punkte / Volumen</a:t>
            </a:r>
          </a:p>
          <a:p>
            <a:pPr marL="0" indent="0">
              <a:buNone/>
            </a:pPr>
            <a:r>
              <a:rPr lang="de-DE" b="1" i="1" dirty="0" smtClean="0"/>
              <a:t>Randbedingungen:</a:t>
            </a:r>
          </a:p>
          <a:p>
            <a:pPr lvl="1"/>
            <a:r>
              <a:rPr lang="de-DE" dirty="0" smtClean="0"/>
              <a:t>Vorgabe Massestrom und Einspritztemperatur</a:t>
            </a:r>
          </a:p>
          <a:p>
            <a:pPr lvl="1"/>
            <a:r>
              <a:rPr lang="de-DE" dirty="0" smtClean="0"/>
              <a:t>Wärmeflussrandbedingung an BK-Wand</a:t>
            </a:r>
          </a:p>
          <a:p>
            <a:pPr marL="0" indent="0">
              <a:buNone/>
            </a:pPr>
            <a:r>
              <a:rPr lang="de-DE" b="1" i="1" dirty="0" smtClean="0"/>
              <a:t>Modellierung:</a:t>
            </a:r>
          </a:p>
          <a:p>
            <a:pPr lvl="1"/>
            <a:r>
              <a:rPr lang="de-DE" dirty="0" smtClean="0"/>
              <a:t>Detaillierte Chemie, 17-Schritt-Mechanismus</a:t>
            </a:r>
          </a:p>
          <a:p>
            <a:pPr lvl="1"/>
            <a:r>
              <a:rPr lang="de-DE" dirty="0" err="1" smtClean="0"/>
              <a:t>Spalart-Allmaras</a:t>
            </a:r>
            <a:r>
              <a:rPr lang="de-DE" dirty="0" smtClean="0"/>
              <a:t> Turbulenzmodell</a:t>
            </a:r>
          </a:p>
          <a:p>
            <a:pPr lvl="1"/>
            <a:r>
              <a:rPr lang="de-DE" dirty="0" smtClean="0"/>
              <a:t>Realgas-Bibliothek für O</a:t>
            </a:r>
            <a:r>
              <a:rPr lang="de-DE" baseline="-25000" dirty="0" smtClean="0"/>
              <a:t>2</a:t>
            </a:r>
            <a:r>
              <a:rPr lang="de-DE" dirty="0" smtClean="0"/>
              <a:t> (MBWR)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API-Kammer</a:t>
            </a:r>
            <a:br>
              <a:rPr lang="de-DE" dirty="0" smtClean="0"/>
            </a:br>
            <a:r>
              <a:rPr lang="de-DE" dirty="0" smtClean="0"/>
              <a:t>Konfiguration und Randbedingungen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573016"/>
            <a:ext cx="2861180" cy="251354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27867" b="25467"/>
          <a:stretch/>
        </p:blipFill>
        <p:spPr>
          <a:xfrm>
            <a:off x="5601753" y="1844824"/>
            <a:ext cx="354224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Thermische Wand</a:t>
            </a:r>
            <a:r>
              <a:rPr lang="de-DE" dirty="0"/>
              <a:t>r</a:t>
            </a:r>
            <a:r>
              <a:rPr lang="de-DE" dirty="0" smtClean="0"/>
              <a:t>andbedingung</a:t>
            </a:r>
            <a:endParaRPr lang="de-DE" dirty="0"/>
          </a:p>
        </p:txBody>
      </p:sp>
      <p:cxnSp>
        <p:nvCxnSpPr>
          <p:cNvPr id="8" name="Gerade Verbindung mit Pfeil 19"/>
          <p:cNvCxnSpPr>
            <a:cxnSpLocks noChangeShapeType="1"/>
          </p:cNvCxnSpPr>
          <p:nvPr/>
        </p:nvCxnSpPr>
        <p:spPr bwMode="auto">
          <a:xfrm>
            <a:off x="1015852" y="1845122"/>
            <a:ext cx="914400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2785674" cy="152872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20" y="2924944"/>
            <a:ext cx="3275856" cy="2886029"/>
          </a:xfrm>
          <a:prstGeom prst="rect">
            <a:avLst/>
          </a:prstGeom>
        </p:spPr>
      </p:pic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976958"/>
              </p:ext>
            </p:extLst>
          </p:nvPr>
        </p:nvGraphicFramePr>
        <p:xfrm>
          <a:off x="746448" y="3284984"/>
          <a:ext cx="4018551" cy="647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5" imgW="2438280" imgH="393480" progId="Equation.DSMT4">
                  <p:embed/>
                </p:oleObj>
              </mc:Choice>
              <mc:Fallback>
                <p:oleObj name="Equation" r:id="rId5" imgW="2438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6448" y="3284984"/>
                        <a:ext cx="4018551" cy="647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95536" y="4149080"/>
            <a:ext cx="4136367" cy="936104"/>
          </a:xfrm>
        </p:spPr>
        <p:txBody>
          <a:bodyPr/>
          <a:lstStyle/>
          <a:p>
            <a:r>
              <a:rPr lang="de-DE" dirty="0" smtClean="0"/>
              <a:t>Beziehung zwischen Wandtemperatur und Wärmeübergang aus Lösung des 1D-Wärmeleitungsproblems</a:t>
            </a:r>
          </a:p>
          <a:p>
            <a:r>
              <a:rPr lang="de-DE" dirty="0" smtClean="0"/>
              <a:t>Kalibrierung oder Abschätzung von K notwendig</a:t>
            </a:r>
          </a:p>
          <a:p>
            <a:r>
              <a:rPr lang="de-DE" dirty="0" smtClean="0"/>
              <a:t>Hier: K = 160000 und 400000 W/m²/K</a:t>
            </a:r>
          </a:p>
        </p:txBody>
      </p:sp>
      <p:sp>
        <p:nvSpPr>
          <p:cNvPr id="16" name="Textplatzhalter 9"/>
          <p:cNvSpPr txBox="1">
            <a:spLocks/>
          </p:cNvSpPr>
          <p:nvPr/>
        </p:nvSpPr>
        <p:spPr bwMode="auto">
          <a:xfrm>
            <a:off x="5625288" y="2536880"/>
            <a:ext cx="2972256" cy="38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>Beispiel: </a:t>
            </a:r>
            <a:r>
              <a:rPr lang="de-DE" dirty="0" err="1" smtClean="0"/>
              <a:t>PennState</a:t>
            </a:r>
            <a:r>
              <a:rPr lang="de-DE" dirty="0" smtClean="0"/>
              <a:t>-Daten</a:t>
            </a:r>
          </a:p>
        </p:txBody>
      </p:sp>
    </p:spTree>
    <p:extLst>
      <p:ext uri="{BB962C8B-B14F-4D97-AF65-F5344CB8AC3E}">
        <p14:creationId xmlns:p14="http://schemas.microsoft.com/office/powerpoint/2010/main" val="67852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Strömungsfeld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8267"/>
          <a:stretch/>
        </p:blipFill>
        <p:spPr>
          <a:xfrm>
            <a:off x="1331640" y="1556792"/>
            <a:ext cx="703502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Strömungsfeld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1260000"/>
            <a:ext cx="5327262" cy="4680000"/>
          </a:xfrm>
          <a:prstGeom prst="rect">
            <a:avLst/>
          </a:prstGeom>
        </p:spPr>
      </p:pic>
      <p:sp>
        <p:nvSpPr>
          <p:cNvPr id="8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23528" y="2204864"/>
            <a:ext cx="3276471" cy="3735136"/>
          </a:xfrm>
        </p:spPr>
        <p:txBody>
          <a:bodyPr/>
          <a:lstStyle/>
          <a:p>
            <a:r>
              <a:rPr lang="de-DE" dirty="0" smtClean="0"/>
              <a:t>Regelmäßige Struktur stromab vom Einströmrand</a:t>
            </a:r>
          </a:p>
          <a:p>
            <a:endParaRPr lang="de-DE" dirty="0" smtClean="0"/>
          </a:p>
          <a:p>
            <a:r>
              <a:rPr lang="de-DE" dirty="0" smtClean="0"/>
              <a:t>Länge O</a:t>
            </a:r>
            <a:r>
              <a:rPr lang="de-DE" baseline="-25000" dirty="0" smtClean="0"/>
              <a:t>2</a:t>
            </a:r>
            <a:r>
              <a:rPr lang="de-DE" dirty="0" smtClean="0"/>
              <a:t>-Kern: ca. 60mm,</a:t>
            </a:r>
            <a:br>
              <a:rPr lang="de-DE" dirty="0" smtClean="0"/>
            </a:br>
            <a:r>
              <a:rPr lang="de-DE" dirty="0" smtClean="0"/>
              <a:t>nach innen abnehmend</a:t>
            </a:r>
          </a:p>
          <a:p>
            <a:endParaRPr lang="de-DE" dirty="0"/>
          </a:p>
          <a:p>
            <a:r>
              <a:rPr lang="de-DE" dirty="0" smtClean="0"/>
              <a:t>Flammen an Einspritzebene verankert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64813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1260000"/>
            <a:ext cx="5327262" cy="468000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Strömungsfeld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23528" y="2204864"/>
            <a:ext cx="3276471" cy="3735136"/>
          </a:xfrm>
        </p:spPr>
        <p:txBody>
          <a:bodyPr/>
          <a:lstStyle/>
          <a:p>
            <a:r>
              <a:rPr lang="de-DE" dirty="0" smtClean="0"/>
              <a:t>Regelmäßige Struktur stromab vom Einströmrand</a:t>
            </a:r>
          </a:p>
          <a:p>
            <a:endParaRPr lang="de-DE" dirty="0" smtClean="0"/>
          </a:p>
          <a:p>
            <a:r>
              <a:rPr lang="de-DE" dirty="0" smtClean="0"/>
              <a:t>Länge O</a:t>
            </a:r>
            <a:r>
              <a:rPr lang="de-DE" baseline="-25000" dirty="0" smtClean="0"/>
              <a:t>2</a:t>
            </a:r>
            <a:r>
              <a:rPr lang="de-DE" dirty="0" smtClean="0"/>
              <a:t>-Kern: ca. 60mm,</a:t>
            </a:r>
            <a:br>
              <a:rPr lang="de-DE" dirty="0" smtClean="0"/>
            </a:br>
            <a:r>
              <a:rPr lang="de-DE" dirty="0" smtClean="0"/>
              <a:t>nach innen abnehmend</a:t>
            </a:r>
          </a:p>
          <a:p>
            <a:endParaRPr lang="de-DE" dirty="0"/>
          </a:p>
          <a:p>
            <a:r>
              <a:rPr lang="de-DE" dirty="0" smtClean="0"/>
              <a:t>Flammen an Einspritzebene verankert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92511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Wandwärmeübergang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38" y="1588792"/>
            <a:ext cx="5327262" cy="4680000"/>
          </a:xfrm>
          <a:prstGeom prst="rect">
            <a:avLst/>
          </a:prstGeom>
        </p:spPr>
      </p:pic>
      <p:sp>
        <p:nvSpPr>
          <p:cNvPr id="8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23528" y="2204864"/>
            <a:ext cx="3276471" cy="3735136"/>
          </a:xfrm>
        </p:spPr>
        <p:txBody>
          <a:bodyPr/>
          <a:lstStyle/>
          <a:p>
            <a:r>
              <a:rPr lang="de-DE" dirty="0" smtClean="0"/>
              <a:t>Starke radiale Schwankungen als Fußabdruck der Flammstruktur</a:t>
            </a:r>
          </a:p>
          <a:p>
            <a:endParaRPr lang="de-DE" dirty="0"/>
          </a:p>
          <a:p>
            <a:r>
              <a:rPr lang="de-DE" dirty="0" smtClean="0"/>
              <a:t>Schwach ausgeprägtes Maximum bei x=-270mm, Anlegepunkt der Reaktionszonen der äußeren </a:t>
            </a:r>
            <a:r>
              <a:rPr lang="de-DE" dirty="0" err="1" smtClean="0"/>
              <a:t>Injektorreihe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63700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Vortrag &gt; Autor  •  Dokumentname &gt; Datum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API-Kammer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Wandwärmeübergang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19" y="3368400"/>
            <a:ext cx="3073420" cy="27000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" y="3368400"/>
            <a:ext cx="3073420" cy="27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80" y="3356992"/>
            <a:ext cx="3073420" cy="2700000"/>
          </a:xfrm>
          <a:prstGeom prst="rect">
            <a:avLst/>
          </a:prstGeom>
        </p:spPr>
      </p:pic>
      <p:sp>
        <p:nvSpPr>
          <p:cNvPr id="8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23528" y="1988840"/>
            <a:ext cx="8352928" cy="1008112"/>
          </a:xfrm>
        </p:spPr>
        <p:txBody>
          <a:bodyPr/>
          <a:lstStyle/>
          <a:p>
            <a:r>
              <a:rPr lang="de-DE" dirty="0" smtClean="0"/>
              <a:t>Starke Abhängigkeit des Wandwärmeübergangs von der Kalibrierung des 1D-Wärmeleitungsmodells an der Brennkammerwand, Abgleich mit Experiment erforderlich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9" name="Textplatzhalter 9"/>
          <p:cNvSpPr txBox="1">
            <a:spLocks/>
          </p:cNvSpPr>
          <p:nvPr/>
        </p:nvSpPr>
        <p:spPr bwMode="auto">
          <a:xfrm>
            <a:off x="3795533" y="3368400"/>
            <a:ext cx="1728192" cy="27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600" i="1" dirty="0" smtClean="0"/>
              <a:t>K = 4e5 W/m²/K</a:t>
            </a:r>
          </a:p>
          <a:p>
            <a:endParaRPr lang="de-DE" sz="1600" i="1" dirty="0" smtClean="0"/>
          </a:p>
          <a:p>
            <a:endParaRPr lang="de-DE" sz="1600" i="1" dirty="0" smtClean="0"/>
          </a:p>
          <a:p>
            <a:pPr marL="0" indent="0">
              <a:buFont typeface="Arial" pitchFamily="34" charset="0"/>
              <a:buNone/>
            </a:pPr>
            <a:endParaRPr lang="de-DE" sz="1600" i="1" dirty="0" smtClean="0"/>
          </a:p>
        </p:txBody>
      </p:sp>
      <p:sp>
        <p:nvSpPr>
          <p:cNvPr id="10" name="Textplatzhalter 9"/>
          <p:cNvSpPr txBox="1">
            <a:spLocks/>
          </p:cNvSpPr>
          <p:nvPr/>
        </p:nvSpPr>
        <p:spPr bwMode="auto">
          <a:xfrm>
            <a:off x="677637" y="3367280"/>
            <a:ext cx="1869880" cy="27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600" i="1" dirty="0" smtClean="0"/>
              <a:t>K = 1.6e5 W/m²/K</a:t>
            </a:r>
          </a:p>
          <a:p>
            <a:endParaRPr lang="de-DE" sz="1600" i="1" dirty="0" smtClean="0"/>
          </a:p>
          <a:p>
            <a:endParaRPr lang="de-DE" sz="1600" i="1" dirty="0" smtClean="0"/>
          </a:p>
          <a:p>
            <a:pPr marL="0" indent="0">
              <a:buFont typeface="Arial" pitchFamily="34" charset="0"/>
              <a:buNone/>
            </a:pPr>
            <a:endParaRPr lang="de-DE" sz="1600" i="1" dirty="0" smtClean="0"/>
          </a:p>
        </p:txBody>
      </p:sp>
      <p:sp>
        <p:nvSpPr>
          <p:cNvPr id="11" name="Textplatzhalter 9"/>
          <p:cNvSpPr txBox="1">
            <a:spLocks/>
          </p:cNvSpPr>
          <p:nvPr/>
        </p:nvSpPr>
        <p:spPr bwMode="auto">
          <a:xfrm>
            <a:off x="6588224" y="3356992"/>
            <a:ext cx="1861254" cy="27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600" i="1" dirty="0" smtClean="0"/>
              <a:t>Wandtemperaturen</a:t>
            </a:r>
          </a:p>
          <a:p>
            <a:endParaRPr lang="de-DE" sz="1600" i="1" dirty="0" smtClean="0"/>
          </a:p>
          <a:p>
            <a:pPr marL="0" indent="0">
              <a:buFont typeface="Arial" pitchFamily="34" charset="0"/>
              <a:buNone/>
            </a:pP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3383848530"/>
      </p:ext>
    </p:extLst>
  </p:cSld>
  <p:clrMapOvr>
    <a:masterClrMapping/>
  </p:clrMapOvr>
</p:sld>
</file>

<file path=ppt/theme/theme1.xml><?xml version="1.0" encoding="utf-8"?>
<a:theme xmlns:a="http://schemas.openxmlformats.org/drawingml/2006/main" name="DLR_Präsentation_4zu3_DE_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947151D3-FB2D-49F4-8190-B685A040F472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652</Words>
  <Application>Microsoft Macintosh PowerPoint</Application>
  <PresentationFormat>On-screen Show (4:3)</PresentationFormat>
  <Paragraphs>167</Paragraphs>
  <Slides>19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DLR_Präsentation_4zu3_DE_neu</vt:lpstr>
      <vt:lpstr>Equation</vt:lpstr>
      <vt:lpstr>Propulsion 2020 „Stufenantriebe“ TP 1500 CFD: API und Airbus Calorimetric Chamber   mit DLR-TAU </vt:lpstr>
      <vt:lpstr>Überblick </vt:lpstr>
      <vt:lpstr>API-Kammer Konfiguration und Randbedingungen</vt:lpstr>
      <vt:lpstr>API-Kammer Thermische Wandrandbedingung</vt:lpstr>
      <vt:lpstr>API-Kammer Strömungsfeld</vt:lpstr>
      <vt:lpstr>API-Kammer Strömungsfeld</vt:lpstr>
      <vt:lpstr>API-Kammer Strömungsfeld</vt:lpstr>
      <vt:lpstr>API-Kammer Wandwärmeübergang</vt:lpstr>
      <vt:lpstr>API-Kammer Wandwärmeübergang</vt:lpstr>
      <vt:lpstr>API-Kammer Brennkammerdruck</vt:lpstr>
      <vt:lpstr>Calo-Kammer Konfiguration und Randbedingungen</vt:lpstr>
      <vt:lpstr>Calo-Kammer Auflösung am LOx-Post</vt:lpstr>
      <vt:lpstr>Calo-Kammer Temperatur- und OH-Feld</vt:lpstr>
      <vt:lpstr>Calo-Kammer Brennkammerdruck</vt:lpstr>
      <vt:lpstr>Calo-Kammer Flammstruktur</vt:lpstr>
      <vt:lpstr>Calo-Kammer Wandwärmeübergang</vt:lpstr>
      <vt:lpstr>Calo-Kammer Einfluss Wandrandbedingung?</vt:lpstr>
      <vt:lpstr>Calo-Kammer Ideal-/Real-fluid </vt:lpstr>
      <vt:lpstr>PowerPoint Presentation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 4:3 Deutsch</dc:title>
  <dc:creator>Karl, Sebastian</dc:creator>
  <cp:lastModifiedBy>Jean-Pierre Hickey</cp:lastModifiedBy>
  <cp:revision>87</cp:revision>
  <dcterms:created xsi:type="dcterms:W3CDTF">2013-07-08T10:21:59Z</dcterms:created>
  <dcterms:modified xsi:type="dcterms:W3CDTF">2015-10-20T15:44:52Z</dcterms:modified>
</cp:coreProperties>
</file>